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87" r:id="rId3"/>
    <p:sldId id="288" r:id="rId4"/>
    <p:sldId id="289" r:id="rId5"/>
    <p:sldId id="266" r:id="rId6"/>
    <p:sldId id="299" r:id="rId7"/>
    <p:sldId id="301" r:id="rId8"/>
    <p:sldId id="302" r:id="rId9"/>
    <p:sldId id="278" r:id="rId10"/>
    <p:sldId id="282" r:id="rId11"/>
    <p:sldId id="275" r:id="rId12"/>
    <p:sldId id="272" r:id="rId13"/>
    <p:sldId id="297" r:id="rId14"/>
    <p:sldId id="300" r:id="rId15"/>
    <p:sldId id="292" r:id="rId16"/>
    <p:sldId id="291" r:id="rId17"/>
    <p:sldId id="293" r:id="rId18"/>
    <p:sldId id="303"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57" autoAdjust="0"/>
    <p:restoredTop sz="88327" autoAdjust="0"/>
  </p:normalViewPr>
  <p:slideViewPr>
    <p:cSldViewPr snapToGrid="0" showGuides="1">
      <p:cViewPr varScale="1">
        <p:scale>
          <a:sx n="59" d="100"/>
          <a:sy n="59" d="100"/>
        </p:scale>
        <p:origin x="96" y="37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8F9099-5A68-4A88-A15F-3B9EA3319DCC}" type="datetimeFigureOut">
              <a:rPr lang="en-US" smtClean="0"/>
              <a:t>4/4/2017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F9F0F-3E82-4D73-9EFE-83DC366BDD2B}" type="slidenum">
              <a:rPr lang="en-US" smtClean="0"/>
              <a:t>‹#›</a:t>
            </a:fld>
            <a:endParaRPr lang="en-US"/>
          </a:p>
        </p:txBody>
      </p:sp>
    </p:spTree>
    <p:extLst>
      <p:ext uri="{BB962C8B-B14F-4D97-AF65-F5344CB8AC3E}">
        <p14:creationId xmlns:p14="http://schemas.microsoft.com/office/powerpoint/2010/main" val="878292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from the Facebook page of the </a:t>
            </a:r>
            <a:r>
              <a:rPr lang="es-ES" i="1" dirty="0" smtClean="0"/>
              <a:t>Infancia y Adolescencia Misionera de Cuba</a:t>
            </a:r>
            <a:endParaRPr lang="en-US" i="1" dirty="0"/>
          </a:p>
        </p:txBody>
      </p:sp>
      <p:sp>
        <p:nvSpPr>
          <p:cNvPr id="4" name="Slide Number Placeholder 3"/>
          <p:cNvSpPr>
            <a:spLocks noGrp="1"/>
          </p:cNvSpPr>
          <p:nvPr>
            <p:ph type="sldNum" sz="quarter" idx="10"/>
          </p:nvPr>
        </p:nvSpPr>
        <p:spPr/>
        <p:txBody>
          <a:bodyPr/>
          <a:lstStyle/>
          <a:p>
            <a:fld id="{71CF9F0F-3E82-4D73-9EFE-83DC366BDD2B}" type="slidenum">
              <a:rPr lang="en-US" smtClean="0"/>
              <a:t>1</a:t>
            </a:fld>
            <a:endParaRPr lang="en-US"/>
          </a:p>
        </p:txBody>
      </p:sp>
    </p:spTree>
    <p:extLst>
      <p:ext uri="{BB962C8B-B14F-4D97-AF65-F5344CB8AC3E}">
        <p14:creationId xmlns:p14="http://schemas.microsoft.com/office/powerpoint/2010/main" val="847582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 from Facebook page of </a:t>
            </a:r>
            <a:r>
              <a:rPr lang="es-ES" i="1" dirty="0" smtClean="0"/>
              <a:t>Infancia y Adolescencia Misionera de Cuba</a:t>
            </a:r>
            <a:endParaRPr lang="en-US" i="1" dirty="0"/>
          </a:p>
        </p:txBody>
      </p:sp>
      <p:sp>
        <p:nvSpPr>
          <p:cNvPr id="4" name="Slide Number Placeholder 3"/>
          <p:cNvSpPr>
            <a:spLocks noGrp="1"/>
          </p:cNvSpPr>
          <p:nvPr>
            <p:ph type="sldNum" sz="quarter" idx="10"/>
          </p:nvPr>
        </p:nvSpPr>
        <p:spPr/>
        <p:txBody>
          <a:bodyPr/>
          <a:lstStyle/>
          <a:p>
            <a:fld id="{71CF9F0F-3E82-4D73-9EFE-83DC366BDD2B}" type="slidenum">
              <a:rPr lang="en-US" smtClean="0"/>
              <a:t>3</a:t>
            </a:fld>
            <a:endParaRPr lang="en-US"/>
          </a:p>
        </p:txBody>
      </p:sp>
    </p:spTree>
    <p:extLst>
      <p:ext uri="{BB962C8B-B14F-4D97-AF65-F5344CB8AC3E}">
        <p14:creationId xmlns:p14="http://schemas.microsoft.com/office/powerpoint/2010/main" val="3822269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Photos from Facebook page of </a:t>
            </a:r>
            <a:r>
              <a:rPr lang="es-ES" i="1" dirty="0" smtClean="0"/>
              <a:t>Infancia y Adolescencia Misionera de Cuba</a:t>
            </a:r>
            <a:endParaRPr lang="en-US" i="1" dirty="0"/>
          </a:p>
        </p:txBody>
      </p:sp>
      <p:sp>
        <p:nvSpPr>
          <p:cNvPr id="4" name="Slide Number Placeholder 3"/>
          <p:cNvSpPr>
            <a:spLocks noGrp="1"/>
          </p:cNvSpPr>
          <p:nvPr>
            <p:ph type="sldNum" sz="quarter" idx="10"/>
          </p:nvPr>
        </p:nvSpPr>
        <p:spPr/>
        <p:txBody>
          <a:bodyPr/>
          <a:lstStyle/>
          <a:p>
            <a:fld id="{71CF9F0F-3E82-4D73-9EFE-83DC366BDD2B}" type="slidenum">
              <a:rPr lang="en-US" smtClean="0"/>
              <a:t>4</a:t>
            </a:fld>
            <a:endParaRPr lang="en-US"/>
          </a:p>
        </p:txBody>
      </p:sp>
    </p:spTree>
    <p:extLst>
      <p:ext uri="{BB962C8B-B14F-4D97-AF65-F5344CB8AC3E}">
        <p14:creationId xmlns:p14="http://schemas.microsoft.com/office/powerpoint/2010/main" val="60944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Pilot photo/Gregory L. Tracy</a:t>
            </a:r>
          </a:p>
          <a:p>
            <a:endParaRPr lang="en-US" dirty="0"/>
          </a:p>
        </p:txBody>
      </p:sp>
      <p:sp>
        <p:nvSpPr>
          <p:cNvPr id="4" name="Slide Number Placeholder 3"/>
          <p:cNvSpPr>
            <a:spLocks noGrp="1"/>
          </p:cNvSpPr>
          <p:nvPr>
            <p:ph type="sldNum" sz="quarter" idx="10"/>
          </p:nvPr>
        </p:nvSpPr>
        <p:spPr/>
        <p:txBody>
          <a:bodyPr/>
          <a:lstStyle/>
          <a:p>
            <a:fld id="{71CF9F0F-3E82-4D73-9EFE-83DC366BDD2B}" type="slidenum">
              <a:rPr lang="en-US" smtClean="0"/>
              <a:t>14</a:t>
            </a:fld>
            <a:endParaRPr lang="en-US"/>
          </a:p>
        </p:txBody>
      </p:sp>
    </p:spTree>
    <p:extLst>
      <p:ext uri="{BB962C8B-B14F-4D97-AF65-F5344CB8AC3E}">
        <p14:creationId xmlns:p14="http://schemas.microsoft.com/office/powerpoint/2010/main" val="4276253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About 300 Missionary</a:t>
            </a:r>
            <a:r>
              <a:rPr lang="en-US" baseline="0" dirty="0" smtClean="0"/>
              <a:t> Children from around the country attended. Many had never been outside their small towns, and traveled for hours in all sorts of vehicles, including horse-drawn carriages.</a:t>
            </a:r>
            <a:endParaRPr lang="en-US" dirty="0"/>
          </a:p>
        </p:txBody>
      </p:sp>
      <p:sp>
        <p:nvSpPr>
          <p:cNvPr id="4" name="Slide Number Placeholder 3"/>
          <p:cNvSpPr>
            <a:spLocks noGrp="1"/>
          </p:cNvSpPr>
          <p:nvPr>
            <p:ph type="sldNum" sz="quarter" idx="10"/>
          </p:nvPr>
        </p:nvSpPr>
        <p:spPr/>
        <p:txBody>
          <a:bodyPr/>
          <a:lstStyle/>
          <a:p>
            <a:fld id="{71CF9F0F-3E82-4D73-9EFE-83DC366BDD2B}" type="slidenum">
              <a:rPr lang="en-US" smtClean="0"/>
              <a:t>16</a:t>
            </a:fld>
            <a:endParaRPr lang="en-US"/>
          </a:p>
        </p:txBody>
      </p:sp>
    </p:spTree>
    <p:extLst>
      <p:ext uri="{BB962C8B-B14F-4D97-AF65-F5344CB8AC3E}">
        <p14:creationId xmlns:p14="http://schemas.microsoft.com/office/powerpoint/2010/main" val="26456516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DFE0711-5879-491F-9DDB-D71446BD475D}" type="datetimeFigureOut">
              <a:rPr lang="en-US" smtClean="0"/>
              <a:t>4/4/2017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FC1E-BFF7-4A65-9344-1727317A258C}" type="slidenum">
              <a:rPr lang="en-US" smtClean="0"/>
              <a:t>‹#›</a:t>
            </a:fld>
            <a:endParaRPr lang="en-US"/>
          </a:p>
        </p:txBody>
      </p:sp>
    </p:spTree>
    <p:extLst>
      <p:ext uri="{BB962C8B-B14F-4D97-AF65-F5344CB8AC3E}">
        <p14:creationId xmlns:p14="http://schemas.microsoft.com/office/powerpoint/2010/main" val="14087170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E0711-5879-491F-9DDB-D71446BD475D}" type="datetimeFigureOut">
              <a:rPr lang="en-US" smtClean="0"/>
              <a:t>4/4/2017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FC1E-BFF7-4A65-9344-1727317A258C}" type="slidenum">
              <a:rPr lang="en-US" smtClean="0"/>
              <a:t>‹#›</a:t>
            </a:fld>
            <a:endParaRPr lang="en-US"/>
          </a:p>
        </p:txBody>
      </p:sp>
    </p:spTree>
    <p:extLst>
      <p:ext uri="{BB962C8B-B14F-4D97-AF65-F5344CB8AC3E}">
        <p14:creationId xmlns:p14="http://schemas.microsoft.com/office/powerpoint/2010/main" val="36030619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E0711-5879-491F-9DDB-D71446BD475D}" type="datetimeFigureOut">
              <a:rPr lang="en-US" smtClean="0"/>
              <a:t>4/4/2017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FC1E-BFF7-4A65-9344-1727317A258C}" type="slidenum">
              <a:rPr lang="en-US" smtClean="0"/>
              <a:t>‹#›</a:t>
            </a:fld>
            <a:endParaRPr lang="en-US"/>
          </a:p>
        </p:txBody>
      </p:sp>
    </p:spTree>
    <p:extLst>
      <p:ext uri="{BB962C8B-B14F-4D97-AF65-F5344CB8AC3E}">
        <p14:creationId xmlns:p14="http://schemas.microsoft.com/office/powerpoint/2010/main" val="20636361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FE0711-5879-491F-9DDB-D71446BD475D}" type="datetimeFigureOut">
              <a:rPr lang="en-US" smtClean="0"/>
              <a:t>4/4/2017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FC1E-BFF7-4A65-9344-1727317A258C}" type="slidenum">
              <a:rPr lang="en-US" smtClean="0"/>
              <a:t>‹#›</a:t>
            </a:fld>
            <a:endParaRPr lang="en-US"/>
          </a:p>
        </p:txBody>
      </p:sp>
    </p:spTree>
    <p:extLst>
      <p:ext uri="{BB962C8B-B14F-4D97-AF65-F5344CB8AC3E}">
        <p14:creationId xmlns:p14="http://schemas.microsoft.com/office/powerpoint/2010/main" val="13618402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DFE0711-5879-491F-9DDB-D71446BD475D}" type="datetimeFigureOut">
              <a:rPr lang="en-US" smtClean="0"/>
              <a:t>4/4/2017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3DFC1E-BFF7-4A65-9344-1727317A258C}" type="slidenum">
              <a:rPr lang="en-US" smtClean="0"/>
              <a:t>‹#›</a:t>
            </a:fld>
            <a:endParaRPr lang="en-US"/>
          </a:p>
        </p:txBody>
      </p:sp>
    </p:spTree>
    <p:extLst>
      <p:ext uri="{BB962C8B-B14F-4D97-AF65-F5344CB8AC3E}">
        <p14:creationId xmlns:p14="http://schemas.microsoft.com/office/powerpoint/2010/main" val="3896863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DFE0711-5879-491F-9DDB-D71446BD475D}" type="datetimeFigureOut">
              <a:rPr lang="en-US" smtClean="0"/>
              <a:t>4/4/2017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FC1E-BFF7-4A65-9344-1727317A258C}" type="slidenum">
              <a:rPr lang="en-US" smtClean="0"/>
              <a:t>‹#›</a:t>
            </a:fld>
            <a:endParaRPr lang="en-US"/>
          </a:p>
        </p:txBody>
      </p:sp>
    </p:spTree>
    <p:extLst>
      <p:ext uri="{BB962C8B-B14F-4D97-AF65-F5344CB8AC3E}">
        <p14:creationId xmlns:p14="http://schemas.microsoft.com/office/powerpoint/2010/main" val="34367925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DFE0711-5879-491F-9DDB-D71446BD475D}" type="datetimeFigureOut">
              <a:rPr lang="en-US" smtClean="0"/>
              <a:t>4/4/2017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3DFC1E-BFF7-4A65-9344-1727317A258C}" type="slidenum">
              <a:rPr lang="en-US" smtClean="0"/>
              <a:t>‹#›</a:t>
            </a:fld>
            <a:endParaRPr lang="en-US"/>
          </a:p>
        </p:txBody>
      </p:sp>
    </p:spTree>
    <p:extLst>
      <p:ext uri="{BB962C8B-B14F-4D97-AF65-F5344CB8AC3E}">
        <p14:creationId xmlns:p14="http://schemas.microsoft.com/office/powerpoint/2010/main" val="1060784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DFE0711-5879-491F-9DDB-D71446BD475D}" type="datetimeFigureOut">
              <a:rPr lang="en-US" smtClean="0"/>
              <a:t>4/4/2017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3DFC1E-BFF7-4A65-9344-1727317A258C}" type="slidenum">
              <a:rPr lang="en-US" smtClean="0"/>
              <a:t>‹#›</a:t>
            </a:fld>
            <a:endParaRPr lang="en-US"/>
          </a:p>
        </p:txBody>
      </p:sp>
    </p:spTree>
    <p:extLst>
      <p:ext uri="{BB962C8B-B14F-4D97-AF65-F5344CB8AC3E}">
        <p14:creationId xmlns:p14="http://schemas.microsoft.com/office/powerpoint/2010/main" val="41675621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DFE0711-5879-491F-9DDB-D71446BD475D}" type="datetimeFigureOut">
              <a:rPr lang="en-US" smtClean="0"/>
              <a:t>4/4/2017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3DFC1E-BFF7-4A65-9344-1727317A258C}" type="slidenum">
              <a:rPr lang="en-US" smtClean="0"/>
              <a:t>‹#›</a:t>
            </a:fld>
            <a:endParaRPr lang="en-US"/>
          </a:p>
        </p:txBody>
      </p:sp>
    </p:spTree>
    <p:extLst>
      <p:ext uri="{BB962C8B-B14F-4D97-AF65-F5344CB8AC3E}">
        <p14:creationId xmlns:p14="http://schemas.microsoft.com/office/powerpoint/2010/main" val="41178289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FE0711-5879-491F-9DDB-D71446BD475D}" type="datetimeFigureOut">
              <a:rPr lang="en-US" smtClean="0"/>
              <a:t>4/4/2017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FC1E-BFF7-4A65-9344-1727317A258C}" type="slidenum">
              <a:rPr lang="en-US" smtClean="0"/>
              <a:t>‹#›</a:t>
            </a:fld>
            <a:endParaRPr lang="en-US"/>
          </a:p>
        </p:txBody>
      </p:sp>
    </p:spTree>
    <p:extLst>
      <p:ext uri="{BB962C8B-B14F-4D97-AF65-F5344CB8AC3E}">
        <p14:creationId xmlns:p14="http://schemas.microsoft.com/office/powerpoint/2010/main" val="13030678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DFE0711-5879-491F-9DDB-D71446BD475D}" type="datetimeFigureOut">
              <a:rPr lang="en-US" smtClean="0"/>
              <a:t>4/4/2017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3DFC1E-BFF7-4A65-9344-1727317A258C}" type="slidenum">
              <a:rPr lang="en-US" smtClean="0"/>
              <a:t>‹#›</a:t>
            </a:fld>
            <a:endParaRPr lang="en-US"/>
          </a:p>
        </p:txBody>
      </p:sp>
    </p:spTree>
    <p:extLst>
      <p:ext uri="{BB962C8B-B14F-4D97-AF65-F5344CB8AC3E}">
        <p14:creationId xmlns:p14="http://schemas.microsoft.com/office/powerpoint/2010/main" val="88891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DFE0711-5879-491F-9DDB-D71446BD475D}" type="datetimeFigureOut">
              <a:rPr lang="en-US" smtClean="0"/>
              <a:t>4/4/2017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3DFC1E-BFF7-4A65-9344-1727317A258C}" type="slidenum">
              <a:rPr lang="en-US" smtClean="0"/>
              <a:t>‹#›</a:t>
            </a:fld>
            <a:endParaRPr lang="en-US"/>
          </a:p>
        </p:txBody>
      </p:sp>
    </p:spTree>
    <p:extLst>
      <p:ext uri="{BB962C8B-B14F-4D97-AF65-F5344CB8AC3E}">
        <p14:creationId xmlns:p14="http://schemas.microsoft.com/office/powerpoint/2010/main" val="41343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hyperlink" Target="mailto:MCA@archphila.org" TargetMode="External"/><Relationship Id="rId2" Type="http://schemas.openxmlformats.org/officeDocument/2006/relationships/hyperlink" Target="http://www.phillymissions.org/"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5229478"/>
            <a:ext cx="12192000" cy="1249641"/>
          </a:xfrm>
        </p:spPr>
        <p:txBody>
          <a:bodyPr>
            <a:normAutofit/>
          </a:bodyPr>
          <a:lstStyle/>
          <a:p>
            <a:r>
              <a:rPr lang="en-US" sz="7200" dirty="0">
                <a:solidFill>
                  <a:srgbClr val="FF0000"/>
                </a:solidFill>
                <a:latin typeface="Berlin Sans FB Demi" panose="020E0802020502020306" pitchFamily="34" charset="0"/>
              </a:rPr>
              <a:t>In Cuba</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1916" y="71236"/>
            <a:ext cx="7936335" cy="374078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0950" y="3963538"/>
            <a:ext cx="6181725" cy="1114425"/>
          </a:xfrm>
          <a:prstGeom prst="rect">
            <a:avLst/>
          </a:prstGeom>
        </p:spPr>
      </p:pic>
    </p:spTree>
    <p:extLst>
      <p:ext uri="{BB962C8B-B14F-4D97-AF65-F5344CB8AC3E}">
        <p14:creationId xmlns:p14="http://schemas.microsoft.com/office/powerpoint/2010/main" val="144943913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2245"/>
            <a:ext cx="12192000" cy="1325563"/>
          </a:xfrm>
        </p:spPr>
        <p:txBody>
          <a:bodyPr>
            <a:normAutofit/>
          </a:bodyPr>
          <a:lstStyle/>
          <a:p>
            <a:pPr algn="ctr"/>
            <a:r>
              <a:rPr lang="en-US" sz="7200" b="1" i="1" dirty="0">
                <a:solidFill>
                  <a:srgbClr val="0070C0"/>
                </a:solidFill>
                <a:latin typeface="+mn-lt"/>
              </a:rPr>
              <a:t>The hit of the day!</a:t>
            </a:r>
          </a:p>
        </p:txBody>
      </p:sp>
      <p:pic>
        <p:nvPicPr>
          <p:cNvPr id="4" name="Content Placeholder 3"/>
          <p:cNvPicPr>
            <a:picLocks noGrp="1" noChangeAspect="1"/>
          </p:cNvPicPr>
          <p:nvPr>
            <p:ph idx="1"/>
          </p:nvPr>
        </p:nvPicPr>
        <p:blipFill>
          <a:blip r:embed="rId2"/>
          <a:stretch>
            <a:fillRect/>
          </a:stretch>
        </p:blipFill>
        <p:spPr>
          <a:xfrm>
            <a:off x="2320797" y="1507808"/>
            <a:ext cx="7550406" cy="5032376"/>
          </a:xfrm>
          <a:prstGeom prst="rect">
            <a:avLst/>
          </a:prstGeom>
        </p:spPr>
      </p:pic>
    </p:spTree>
    <p:extLst>
      <p:ext uri="{BB962C8B-B14F-4D97-AF65-F5344CB8AC3E}">
        <p14:creationId xmlns:p14="http://schemas.microsoft.com/office/powerpoint/2010/main" val="14466791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312634" y="2403471"/>
            <a:ext cx="5932124" cy="4115990"/>
          </a:xfrm>
          <a:prstGeom prst="rect">
            <a:avLst/>
          </a:prstGeom>
        </p:spPr>
      </p:pic>
      <p:pic>
        <p:nvPicPr>
          <p:cNvPr id="5" name="Picture 4"/>
          <p:cNvPicPr>
            <a:picLocks noChangeAspect="1"/>
          </p:cNvPicPr>
          <p:nvPr/>
        </p:nvPicPr>
        <p:blipFill>
          <a:blip r:embed="rId3"/>
          <a:stretch>
            <a:fillRect/>
          </a:stretch>
        </p:blipFill>
        <p:spPr>
          <a:xfrm>
            <a:off x="-519705" y="-18301387"/>
            <a:ext cx="7035230" cy="9663414"/>
          </a:xfrm>
          <a:prstGeom prst="rect">
            <a:avLst/>
          </a:prstGeom>
        </p:spPr>
      </p:pic>
      <p:pic>
        <p:nvPicPr>
          <p:cNvPr id="6" name="Picture 5"/>
          <p:cNvPicPr>
            <a:picLocks noChangeAspect="1"/>
          </p:cNvPicPr>
          <p:nvPr/>
        </p:nvPicPr>
        <p:blipFill>
          <a:blip r:embed="rId3"/>
          <a:stretch>
            <a:fillRect/>
          </a:stretch>
        </p:blipFill>
        <p:spPr>
          <a:xfrm>
            <a:off x="6799611" y="158132"/>
            <a:ext cx="4762562" cy="6541735"/>
          </a:xfrm>
          <a:prstGeom prst="rect">
            <a:avLst/>
          </a:prstGeom>
        </p:spPr>
      </p:pic>
      <p:sp>
        <p:nvSpPr>
          <p:cNvPr id="2" name="TextBox 1"/>
          <p:cNvSpPr txBox="1"/>
          <p:nvPr/>
        </p:nvSpPr>
        <p:spPr>
          <a:xfrm>
            <a:off x="312634" y="158132"/>
            <a:ext cx="6334351" cy="2062103"/>
          </a:xfrm>
          <a:prstGeom prst="rect">
            <a:avLst/>
          </a:prstGeom>
          <a:noFill/>
        </p:spPr>
        <p:txBody>
          <a:bodyPr wrap="square" rtlCol="0">
            <a:spAutoFit/>
          </a:bodyPr>
          <a:lstStyle/>
          <a:p>
            <a:r>
              <a:rPr lang="en-US" sz="3200" b="1" dirty="0" smtClean="0"/>
              <a:t>Most families in Cuba cannot afford to buy sports equipment for their children. The MCA group brought donated bats and gloves.</a:t>
            </a:r>
            <a:endParaRPr lang="en-US" sz="3200" b="1" dirty="0"/>
          </a:p>
        </p:txBody>
      </p:sp>
    </p:spTree>
    <p:extLst>
      <p:ext uri="{BB962C8B-B14F-4D97-AF65-F5344CB8AC3E}">
        <p14:creationId xmlns:p14="http://schemas.microsoft.com/office/powerpoint/2010/main" val="322189104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0"/>
            <a:ext cx="8745415" cy="1325563"/>
          </a:xfrm>
        </p:spPr>
        <p:txBody>
          <a:bodyPr>
            <a:normAutofit fontScale="90000"/>
          </a:bodyPr>
          <a:lstStyle/>
          <a:p>
            <a:r>
              <a:rPr lang="en-US" sz="6600" b="1" dirty="0" smtClean="0">
                <a:solidFill>
                  <a:srgbClr val="0070C0"/>
                </a:solidFill>
                <a:latin typeface="+mn-lt"/>
              </a:rPr>
              <a:t>The Story of the Extra Bat</a:t>
            </a:r>
            <a:endParaRPr lang="en-US" sz="6600" b="1" dirty="0">
              <a:solidFill>
                <a:srgbClr val="0070C0"/>
              </a:solidFill>
              <a:latin typeface="+mn-lt"/>
            </a:endParaRPr>
          </a:p>
        </p:txBody>
      </p:sp>
      <p:pic>
        <p:nvPicPr>
          <p:cNvPr id="4" name="Content Placeholder 3"/>
          <p:cNvPicPr>
            <a:picLocks noGrp="1" noChangeAspect="1"/>
          </p:cNvPicPr>
          <p:nvPr>
            <p:ph idx="1"/>
          </p:nvPr>
        </p:nvPicPr>
        <p:blipFill>
          <a:blip r:embed="rId2"/>
          <a:stretch>
            <a:fillRect/>
          </a:stretch>
        </p:blipFill>
        <p:spPr>
          <a:xfrm>
            <a:off x="0" y="1453882"/>
            <a:ext cx="6977926" cy="4868876"/>
          </a:xfrm>
          <a:prstGeom prst="rect">
            <a:avLst/>
          </a:prstGeom>
        </p:spPr>
      </p:pic>
      <p:sp>
        <p:nvSpPr>
          <p:cNvPr id="5" name="Title 1"/>
          <p:cNvSpPr txBox="1">
            <a:spLocks/>
          </p:cNvSpPr>
          <p:nvPr/>
        </p:nvSpPr>
        <p:spPr>
          <a:xfrm>
            <a:off x="7172178" y="1301799"/>
            <a:ext cx="4821702" cy="490088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b="1" dirty="0" smtClean="0">
                <a:latin typeface="+mn-lt"/>
              </a:rPr>
              <a:t>After a long day of baseball under the late May sun in Santa Clara, Cuba, the visitors from the U.S. were surprised to find an unpainted, dented, wooden baseball bat among the shiny new blue and black ones they had brought.</a:t>
            </a:r>
            <a:r>
              <a:rPr lang="en-US" sz="2800" dirty="0" smtClean="0">
                <a:latin typeface="+mn-lt"/>
              </a:rPr>
              <a:t/>
            </a:r>
            <a:br>
              <a:rPr lang="en-US" sz="2800" dirty="0" smtClean="0">
                <a:latin typeface="+mn-lt"/>
              </a:rPr>
            </a:br>
            <a:r>
              <a:rPr lang="en-US" sz="2800" dirty="0" smtClean="0">
                <a:latin typeface="+mn-lt"/>
              </a:rPr>
              <a:t/>
            </a:r>
            <a:br>
              <a:rPr lang="en-US" sz="2800" dirty="0" smtClean="0">
                <a:latin typeface="+mn-lt"/>
              </a:rPr>
            </a:br>
            <a:r>
              <a:rPr lang="en-US" sz="2800" b="1" dirty="0" smtClean="0">
                <a:latin typeface="+mn-lt"/>
              </a:rPr>
              <a:t>Baseball bats are hard to come by in Cuba; they cost six Cuban pesos, and most people earn about 19 pesos a month. </a:t>
            </a:r>
            <a:endParaRPr lang="en-US" sz="2800" b="1" dirty="0">
              <a:latin typeface="+mn-lt"/>
            </a:endParaRPr>
          </a:p>
        </p:txBody>
      </p:sp>
    </p:spTree>
    <p:extLst>
      <p:ext uri="{BB962C8B-B14F-4D97-AF65-F5344CB8AC3E}">
        <p14:creationId xmlns:p14="http://schemas.microsoft.com/office/powerpoint/2010/main" val="42853735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579120"/>
            <a:ext cx="11521440" cy="5355312"/>
          </a:xfrm>
          <a:prstGeom prst="rect">
            <a:avLst/>
          </a:prstGeom>
          <a:noFill/>
        </p:spPr>
        <p:txBody>
          <a:bodyPr wrap="square" rtlCol="0">
            <a:spAutoFit/>
          </a:bodyPr>
          <a:lstStyle/>
          <a:p>
            <a:r>
              <a:rPr lang="en-US" sz="3200" b="1" dirty="0"/>
              <a:t>The mismatched bat belonged to a boy named Andy, who decided </a:t>
            </a:r>
            <a:r>
              <a:rPr lang="en-US" sz="3200" b="1" dirty="0" smtClean="0"/>
              <a:t>that </a:t>
            </a:r>
            <a:r>
              <a:rPr lang="en-US" sz="3200" b="1" dirty="0" smtClean="0"/>
              <a:t>like </a:t>
            </a:r>
            <a:r>
              <a:rPr lang="en-US" sz="3200" b="1" dirty="0"/>
              <a:t>the biblical </a:t>
            </a:r>
            <a:r>
              <a:rPr lang="en-US" sz="3200" b="1" dirty="0" smtClean="0"/>
              <a:t>widow, he </a:t>
            </a:r>
            <a:r>
              <a:rPr lang="en-US" sz="3200" b="1" dirty="0"/>
              <a:t>wanted to </a:t>
            </a:r>
            <a:r>
              <a:rPr lang="en-US" sz="3200" b="1" dirty="0" smtClean="0"/>
              <a:t>contribute his mite.</a:t>
            </a:r>
            <a:endParaRPr lang="en-US" sz="3200" b="1" dirty="0" smtClean="0"/>
          </a:p>
          <a:p>
            <a:endParaRPr lang="en-US" sz="1100" b="1" dirty="0"/>
          </a:p>
          <a:p>
            <a:r>
              <a:rPr lang="en-US" sz="3200" b="1" spc="-20" dirty="0"/>
              <a:t>Andy, about 11, volunteers with the Missionary Childhood Association in Cuba and had just attended </a:t>
            </a:r>
            <a:r>
              <a:rPr lang="en-US" sz="3200" b="1" spc="-20" dirty="0" smtClean="0"/>
              <a:t>the </a:t>
            </a:r>
            <a:r>
              <a:rPr lang="en-US" sz="3200" b="1" spc="-20" dirty="0"/>
              <a:t>baseball camp hosted by a team of professional baseball coaches and Catholic leaders organized by the </a:t>
            </a:r>
            <a:r>
              <a:rPr lang="en-US" sz="3200" b="1" i="1" spc="-20" dirty="0">
                <a:solidFill>
                  <a:srgbClr val="C00000"/>
                </a:solidFill>
              </a:rPr>
              <a:t>Pontifical Mission Societies </a:t>
            </a:r>
            <a:r>
              <a:rPr lang="en-US" sz="3200" b="1" spc="-20" dirty="0"/>
              <a:t>in the United </a:t>
            </a:r>
            <a:r>
              <a:rPr lang="en-US" sz="3200" b="1" spc="-20" dirty="0" smtClean="0"/>
              <a:t>States.</a:t>
            </a:r>
            <a:endParaRPr lang="en-US" sz="3200" b="1" spc="-20" dirty="0"/>
          </a:p>
          <a:p>
            <a:endParaRPr lang="en-US" sz="1100" b="1" dirty="0" smtClean="0"/>
          </a:p>
          <a:p>
            <a:r>
              <a:rPr lang="en-US" sz="3200" b="1" dirty="0" smtClean="0"/>
              <a:t>When </a:t>
            </a:r>
            <a:r>
              <a:rPr lang="en-US" sz="3200" b="1" dirty="0"/>
              <a:t>Andy and his friends are not playing baseball or going to school, they are going door to door talking with people about Jesus and evangelizing the two generations of Cubans that were raised without religion under the communist regime.</a:t>
            </a:r>
          </a:p>
        </p:txBody>
      </p:sp>
    </p:spTree>
    <p:extLst>
      <p:ext uri="{BB962C8B-B14F-4D97-AF65-F5344CB8AC3E}">
        <p14:creationId xmlns:p14="http://schemas.microsoft.com/office/powerpoint/2010/main" val="20874582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691" y="235167"/>
            <a:ext cx="11691258" cy="1325563"/>
          </a:xfrm>
        </p:spPr>
        <p:txBody>
          <a:bodyPr>
            <a:noAutofit/>
          </a:bodyPr>
          <a:lstStyle/>
          <a:p>
            <a:pPr algn="ctr"/>
            <a:r>
              <a:rPr lang="en-US" sz="3200" b="1" dirty="0" smtClean="0">
                <a:latin typeface="+mn-lt"/>
              </a:rPr>
              <a:t>After the baseball clinic</a:t>
            </a:r>
            <a:r>
              <a:rPr lang="en-US" sz="3200" b="1" dirty="0" smtClean="0">
                <a:latin typeface="+mn-lt"/>
              </a:rPr>
              <a:t>, Sister </a:t>
            </a:r>
            <a:r>
              <a:rPr lang="en-US" sz="3200" b="1" dirty="0" err="1" smtClean="0">
                <a:latin typeface="+mn-lt"/>
              </a:rPr>
              <a:t>Bernadina</a:t>
            </a:r>
            <a:r>
              <a:rPr lang="en-US" sz="3200" b="1" dirty="0" smtClean="0">
                <a:latin typeface="+mn-lt"/>
              </a:rPr>
              <a:t>, MCA Coordinator in the Diocese of Santa Clara, gathered the children for prayer and promised that she would return to the field the following week</a:t>
            </a:r>
            <a:endParaRPr lang="en-US" sz="3200" b="1" dirty="0">
              <a:latin typeface="+mn-lt"/>
            </a:endParaRPr>
          </a:p>
        </p:txBody>
      </p:sp>
      <p:pic>
        <p:nvPicPr>
          <p:cNvPr id="4" name="Picture 3"/>
          <p:cNvPicPr>
            <a:picLocks noChangeAspect="1"/>
          </p:cNvPicPr>
          <p:nvPr/>
        </p:nvPicPr>
        <p:blipFill rotWithShape="1">
          <a:blip r:embed="rId3"/>
          <a:srcRect b="4558"/>
          <a:stretch/>
        </p:blipFill>
        <p:spPr>
          <a:xfrm>
            <a:off x="2155371" y="1782798"/>
            <a:ext cx="7983829" cy="5075201"/>
          </a:xfrm>
          <a:prstGeom prst="rect">
            <a:avLst/>
          </a:prstGeom>
        </p:spPr>
      </p:pic>
    </p:spTree>
    <p:extLst>
      <p:ext uri="{BB962C8B-B14F-4D97-AF65-F5344CB8AC3E}">
        <p14:creationId xmlns:p14="http://schemas.microsoft.com/office/powerpoint/2010/main" val="33921089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07169" y="248194"/>
            <a:ext cx="2567355" cy="3139405"/>
          </a:xfrm>
        </p:spPr>
        <p:txBody>
          <a:bodyPr>
            <a:normAutofit fontScale="90000"/>
          </a:bodyPr>
          <a:lstStyle/>
          <a:p>
            <a:pPr algn="ctr"/>
            <a:r>
              <a:rPr lang="en-US" sz="4000" b="1" dirty="0" smtClean="0">
                <a:solidFill>
                  <a:srgbClr val="0070C0"/>
                </a:solidFill>
                <a:latin typeface="+mn-lt"/>
              </a:rPr>
              <a:t>Missionary Children travel to </a:t>
            </a:r>
            <a:r>
              <a:rPr lang="en-US" sz="4000" b="1" dirty="0" smtClean="0">
                <a:solidFill>
                  <a:srgbClr val="0070C0"/>
                </a:solidFill>
                <a:latin typeface="+mn-lt"/>
              </a:rPr>
              <a:t>MCA Congress </a:t>
            </a:r>
            <a:r>
              <a:rPr lang="en-US" sz="4000" b="1" dirty="0" smtClean="0">
                <a:solidFill>
                  <a:srgbClr val="0070C0"/>
                </a:solidFill>
                <a:latin typeface="+mn-lt"/>
              </a:rPr>
              <a:t>in Cuba</a:t>
            </a:r>
            <a:endParaRPr lang="en-US" sz="4000" b="1" dirty="0">
              <a:solidFill>
                <a:srgbClr val="0070C0"/>
              </a:solidFill>
              <a:latin typeface="+mn-lt"/>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61913"/>
            <a:ext cx="4431323" cy="3325686"/>
          </a:xfr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8872"/>
          <a:stretch/>
        </p:blipFill>
        <p:spPr>
          <a:xfrm>
            <a:off x="7055095" y="3655990"/>
            <a:ext cx="4682086" cy="3202010"/>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6355"/>
          <a:stretch/>
        </p:blipFill>
        <p:spPr>
          <a:xfrm>
            <a:off x="234462" y="3575538"/>
            <a:ext cx="4676775" cy="328246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24725" y="0"/>
            <a:ext cx="4867275" cy="3629025"/>
          </a:xfrm>
          <a:prstGeom prst="rect">
            <a:avLst/>
          </a:prstGeom>
        </p:spPr>
      </p:pic>
    </p:spTree>
    <p:extLst>
      <p:ext uri="{BB962C8B-B14F-4D97-AF65-F5344CB8AC3E}">
        <p14:creationId xmlns:p14="http://schemas.microsoft.com/office/powerpoint/2010/main" val="310306369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908" y="0"/>
            <a:ext cx="9577754" cy="1325563"/>
          </a:xfrm>
        </p:spPr>
        <p:txBody>
          <a:bodyPr/>
          <a:lstStyle/>
          <a:p>
            <a:r>
              <a:rPr lang="en-US" b="1" dirty="0" smtClean="0">
                <a:solidFill>
                  <a:srgbClr val="0070C0"/>
                </a:solidFill>
                <a:latin typeface="+mn-lt"/>
              </a:rPr>
              <a:t>August 2016 MCA Congress in Cuba</a:t>
            </a:r>
            <a:endParaRPr lang="en-US" b="1" dirty="0">
              <a:solidFill>
                <a:srgbClr val="0070C0"/>
              </a:solidFill>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962486" y="1137138"/>
            <a:ext cx="10170422" cy="5720862"/>
          </a:xfrm>
        </p:spPr>
      </p:pic>
    </p:spTree>
    <p:extLst>
      <p:ext uri="{BB962C8B-B14F-4D97-AF65-F5344CB8AC3E}">
        <p14:creationId xmlns:p14="http://schemas.microsoft.com/office/powerpoint/2010/main" val="5600490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 y="167641"/>
            <a:ext cx="5986490" cy="2057400"/>
          </a:xfrm>
        </p:spPr>
        <p:txBody>
          <a:bodyPr>
            <a:noAutofit/>
          </a:bodyPr>
          <a:lstStyle/>
          <a:p>
            <a:r>
              <a:rPr lang="en-US" sz="2200" b="1" dirty="0" smtClean="0"/>
              <a:t>When Marilyn Santos, Director of Mission Education for the </a:t>
            </a:r>
            <a:r>
              <a:rPr lang="en-US" sz="2200" b="1" i="1" dirty="0" smtClean="0">
                <a:solidFill>
                  <a:srgbClr val="C00000"/>
                </a:solidFill>
              </a:rPr>
              <a:t>Pontifical Mission Societies </a:t>
            </a:r>
            <a:r>
              <a:rPr lang="en-US" sz="2200" b="1" dirty="0" smtClean="0"/>
              <a:t>in the United States </a:t>
            </a:r>
            <a:r>
              <a:rPr lang="en-US" sz="2200" b="1" i="1" dirty="0" smtClean="0"/>
              <a:t>(</a:t>
            </a:r>
            <a:r>
              <a:rPr lang="en-US" sz="2200" b="1" i="1" dirty="0"/>
              <a:t>below left), </a:t>
            </a:r>
            <a:r>
              <a:rPr lang="en-US" sz="2200" b="1" dirty="0" smtClean="0"/>
              <a:t>attended the August 2016 MCA Congress in Cuba, she brought some World Mission Rosaries made by Missionary Children in the Archdiocese of Philadelphia!</a:t>
            </a:r>
            <a:endParaRPr lang="en-US" sz="2200" b="1" dirty="0"/>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741" t="14008" r="21868"/>
          <a:stretch/>
        </p:blipFill>
        <p:spPr>
          <a:xfrm>
            <a:off x="13712" y="2362201"/>
            <a:ext cx="6170898" cy="4495799"/>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6837" y="3505200"/>
            <a:ext cx="5960533" cy="3352800"/>
          </a:xfrm>
          <a:prstGeom prst="rect">
            <a:avLst/>
          </a:prstGeom>
        </p:spPr>
      </p:pic>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8750"/>
          <a:stretch/>
        </p:blipFill>
        <p:spPr>
          <a:xfrm>
            <a:off x="6687816" y="0"/>
            <a:ext cx="5504184" cy="3392991"/>
          </a:xfrm>
          <a:prstGeom prst="rect">
            <a:avLst/>
          </a:prstGeom>
        </p:spPr>
      </p:pic>
    </p:spTree>
    <p:extLst>
      <p:ext uri="{BB962C8B-B14F-4D97-AF65-F5344CB8AC3E}">
        <p14:creationId xmlns:p14="http://schemas.microsoft.com/office/powerpoint/2010/main" val="365979655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03385" y="1359877"/>
            <a:ext cx="10351477" cy="3133165"/>
          </a:xfrm>
          <a:prstGeom prst="rect">
            <a:avLst/>
          </a:prstGeom>
          <a:noFill/>
        </p:spPr>
        <p:txBody>
          <a:bodyPr wrap="square" rtlCol="0">
            <a:spAutoFit/>
          </a:bodyPr>
          <a:lstStyle/>
          <a:p>
            <a:pPr algn="ctr">
              <a:lnSpc>
                <a:spcPct val="107000"/>
              </a:lnSpc>
            </a:pPr>
            <a:r>
              <a:rPr lang="en-US" sz="40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Missionary Childhood </a:t>
            </a:r>
            <a:r>
              <a:rPr lang="en-US" sz="4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Association</a:t>
            </a:r>
            <a:endParaRPr lang="en-US" sz="40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pPr>
            <a:r>
              <a:rPr lang="en-US" sz="36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Archdiocese </a:t>
            </a:r>
            <a:r>
              <a:rPr lang="en-US" sz="36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of Philadelphia </a:t>
            </a:r>
            <a:endParaRPr lang="en-US" sz="3600" dirty="0">
              <a:latin typeface="Calibri" panose="020F0502020204030204" pitchFamily="34" charset="0"/>
              <a:ea typeface="Calibri" panose="020F0502020204030204" pitchFamily="34" charset="0"/>
              <a:cs typeface="Times New Roman" panose="02020603050405020304" pitchFamily="18" charset="0"/>
            </a:endParaRPr>
          </a:p>
          <a:p>
            <a:pPr algn="ct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222 N. 17</a:t>
            </a:r>
            <a:r>
              <a:rPr lang="en-US" sz="2800" b="1" baseline="30000" dirty="0">
                <a:solidFill>
                  <a:srgbClr val="0070C0"/>
                </a:solidFill>
                <a:latin typeface="Calibri" panose="020F0502020204030204" pitchFamily="34" charset="0"/>
                <a:ea typeface="Calibri" panose="020F0502020204030204" pitchFamily="34" charset="0"/>
                <a:cs typeface="Times New Roman" panose="02020603050405020304" pitchFamily="18" charset="0"/>
              </a:rPr>
              <a:t>th</a:t>
            </a:r>
            <a:r>
              <a:rPr lang="en-US" sz="2800" b="1" dirty="0">
                <a:solidFill>
                  <a:srgbClr val="0070C0"/>
                </a:solidFill>
                <a:latin typeface="Calibri" panose="020F0502020204030204" pitchFamily="34" charset="0"/>
                <a:ea typeface="Calibri" panose="020F0502020204030204" pitchFamily="34" charset="0"/>
                <a:cs typeface="Times New Roman" panose="02020603050405020304" pitchFamily="18" charset="0"/>
              </a:rPr>
              <a:t> Street, Philadelphia, PA </a:t>
            </a:r>
            <a:r>
              <a:rPr lang="en-US" sz="2800" b="1" dirty="0" smtClean="0">
                <a:solidFill>
                  <a:srgbClr val="0070C0"/>
                </a:solidFill>
                <a:latin typeface="Calibri" panose="020F0502020204030204" pitchFamily="34" charset="0"/>
                <a:ea typeface="Calibri" panose="020F0502020204030204" pitchFamily="34" charset="0"/>
                <a:cs typeface="Times New Roman" panose="02020603050405020304" pitchFamily="18" charset="0"/>
              </a:rPr>
              <a:t>19103</a:t>
            </a:r>
          </a:p>
          <a:p>
            <a:pPr algn="ctr"/>
            <a:r>
              <a:rPr lang="en-US" sz="2800" b="1" dirty="0" smtClean="0">
                <a:solidFill>
                  <a:srgbClr val="0070C0"/>
                </a:solidFill>
                <a:latin typeface="Calibri" panose="020F0502020204030204" pitchFamily="34" charset="0"/>
                <a:cs typeface="Times New Roman" panose="02020603050405020304" pitchFamily="18" charset="0"/>
                <a:hlinkClick r:id="rId2"/>
              </a:rPr>
              <a:t>www.phillymissions.org</a:t>
            </a:r>
            <a:endParaRPr lang="en-US" sz="2800" b="1" dirty="0" smtClean="0">
              <a:solidFill>
                <a:srgbClr val="0070C0"/>
              </a:solidFill>
              <a:latin typeface="Calibri" panose="020F0502020204030204" pitchFamily="34" charset="0"/>
              <a:cs typeface="Times New Roman" panose="02020603050405020304" pitchFamily="18" charset="0"/>
            </a:endParaRPr>
          </a:p>
          <a:p>
            <a:pPr algn="ctr"/>
            <a:r>
              <a:rPr lang="en-US" sz="2800" b="1" dirty="0" smtClean="0">
                <a:solidFill>
                  <a:srgbClr val="0070C0"/>
                </a:solidFill>
                <a:latin typeface="Calibri" panose="020F0502020204030204" pitchFamily="34" charset="0"/>
                <a:cs typeface="Times New Roman" panose="02020603050405020304" pitchFamily="18" charset="0"/>
                <a:hlinkClick r:id="rId3"/>
              </a:rPr>
              <a:t>MCA@archphila.org</a:t>
            </a:r>
            <a:r>
              <a:rPr lang="en-US" sz="2800" b="1" dirty="0" smtClean="0">
                <a:solidFill>
                  <a:srgbClr val="0070C0"/>
                </a:solidFill>
                <a:latin typeface="Calibri" panose="020F0502020204030204" pitchFamily="34" charset="0"/>
                <a:cs typeface="Times New Roman" panose="02020603050405020304" pitchFamily="18" charset="0"/>
              </a:rPr>
              <a:t>   </a:t>
            </a:r>
          </a:p>
          <a:p>
            <a:pPr algn="ctr"/>
            <a:r>
              <a:rPr lang="en-US" sz="2800" b="1" dirty="0" smtClean="0">
                <a:solidFill>
                  <a:srgbClr val="0070C0"/>
                </a:solidFill>
                <a:latin typeface="Calibri" panose="020F0502020204030204" pitchFamily="34" charset="0"/>
                <a:cs typeface="Times New Roman" panose="02020603050405020304" pitchFamily="18" charset="0"/>
              </a:rPr>
              <a:t>215-587-3945</a:t>
            </a:r>
            <a:endParaRPr lang="en-US" sz="2800" dirty="0"/>
          </a:p>
        </p:txBody>
      </p:sp>
    </p:spTree>
    <p:extLst>
      <p:ext uri="{BB962C8B-B14F-4D97-AF65-F5344CB8AC3E}">
        <p14:creationId xmlns:p14="http://schemas.microsoft.com/office/powerpoint/2010/main" val="2552227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5492" y="310663"/>
            <a:ext cx="11200227" cy="2798297"/>
          </a:xfrm>
        </p:spPr>
        <p:txBody>
          <a:bodyPr>
            <a:normAutofit/>
          </a:bodyPr>
          <a:lstStyle/>
          <a:p>
            <a:pPr marL="0" indent="0">
              <a:buNone/>
            </a:pPr>
            <a:r>
              <a:rPr lang="en-US" sz="3200" b="1" dirty="0"/>
              <a:t>Many people who live in Cuba call themselves </a:t>
            </a:r>
            <a:r>
              <a:rPr lang="en-US" sz="3200" b="1" dirty="0" smtClean="0"/>
              <a:t>Christian,</a:t>
            </a:r>
            <a:r>
              <a:rPr lang="en-US" sz="3200" b="1" i="1" dirty="0" smtClean="0"/>
              <a:t> </a:t>
            </a:r>
            <a:r>
              <a:rPr lang="en-US" sz="3200" b="1" dirty="0"/>
              <a:t>but few practice any faith at all. A</a:t>
            </a:r>
            <a:r>
              <a:rPr lang="en-US" sz="3200" b="1" dirty="0" smtClean="0"/>
              <a:t>fter </a:t>
            </a:r>
            <a:r>
              <a:rPr lang="en-US" sz="3200" b="1" dirty="0"/>
              <a:t>the 1959 revolution that brought the current </a:t>
            </a:r>
            <a:r>
              <a:rPr lang="en-US" sz="3200" b="1" dirty="0" smtClean="0"/>
              <a:t>communist </a:t>
            </a:r>
            <a:r>
              <a:rPr lang="en-US" sz="3200" b="1" dirty="0"/>
              <a:t>government to </a:t>
            </a:r>
            <a:r>
              <a:rPr lang="en-US" sz="3200" b="1" dirty="0" smtClean="0"/>
              <a:t>power, the </a:t>
            </a:r>
            <a:r>
              <a:rPr lang="en-US" sz="3200" b="1" dirty="0"/>
              <a:t>country was declared officially atheistic. </a:t>
            </a:r>
            <a:r>
              <a:rPr lang="en-US" sz="3200" b="1" dirty="0" smtClean="0"/>
              <a:t>This </a:t>
            </a:r>
            <a:r>
              <a:rPr lang="en-US" sz="3200" b="1" dirty="0"/>
              <a:t>designation was dropped in 1992 and the rules against practicing ones’ religion were relaxed. </a:t>
            </a:r>
            <a:endParaRPr lang="en-US" sz="3200" b="1" dirty="0" smtClean="0"/>
          </a:p>
          <a:p>
            <a:pPr marL="0" indent="0">
              <a:buNone/>
            </a:pPr>
            <a:endParaRPr lang="en-US" sz="1000" dirty="0"/>
          </a:p>
        </p:txBody>
      </p:sp>
      <p:pic>
        <p:nvPicPr>
          <p:cNvPr id="2" name="Picture 1"/>
          <p:cNvPicPr>
            <a:picLocks noChangeAspect="1"/>
          </p:cNvPicPr>
          <p:nvPr/>
        </p:nvPicPr>
        <p:blipFill rotWithShape="1">
          <a:blip r:embed="rId2"/>
          <a:srcRect l="1828" t="1059" r="1004" b="1693"/>
          <a:stretch/>
        </p:blipFill>
        <p:spPr>
          <a:xfrm>
            <a:off x="7688239" y="3459480"/>
            <a:ext cx="4412321" cy="3230880"/>
          </a:xfrm>
          <a:prstGeom prst="rect">
            <a:avLst/>
          </a:prstGeom>
        </p:spPr>
      </p:pic>
      <p:sp>
        <p:nvSpPr>
          <p:cNvPr id="4" name="Rectangle 3"/>
          <p:cNvSpPr/>
          <p:nvPr/>
        </p:nvSpPr>
        <p:spPr>
          <a:xfrm>
            <a:off x="275492" y="3108960"/>
            <a:ext cx="7268307" cy="3539430"/>
          </a:xfrm>
          <a:prstGeom prst="rect">
            <a:avLst/>
          </a:prstGeom>
        </p:spPr>
        <p:txBody>
          <a:bodyPr wrap="square">
            <a:spAutoFit/>
          </a:bodyPr>
          <a:lstStyle/>
          <a:p>
            <a:r>
              <a:rPr lang="en-US" sz="3200" b="1" dirty="0"/>
              <a:t>However, after decades of persecution of the Church under communist rule, many Cuban children have never seen </a:t>
            </a:r>
            <a:r>
              <a:rPr lang="en-US" sz="3200" b="1" dirty="0" smtClean="0"/>
              <a:t>their                                      parents</a:t>
            </a:r>
            <a:r>
              <a:rPr lang="en-US" sz="3200" b="1" dirty="0"/>
              <a:t>, or in some cases </a:t>
            </a:r>
            <a:r>
              <a:rPr lang="en-US" sz="3200" b="1" dirty="0" smtClean="0"/>
              <a:t>even grandparents</a:t>
            </a:r>
            <a:r>
              <a:rPr lang="en-US" sz="3200" b="1" dirty="0"/>
              <a:t>, </a:t>
            </a:r>
            <a:r>
              <a:rPr lang="en-US" sz="3200" b="1" dirty="0" smtClean="0"/>
              <a:t>practice </a:t>
            </a:r>
            <a:r>
              <a:rPr lang="en-US" sz="3200" b="1" dirty="0"/>
              <a:t>the Catholic faith that was once an </a:t>
            </a:r>
            <a:r>
              <a:rPr lang="en-US" sz="3200" b="1" dirty="0" smtClean="0"/>
              <a:t>integral part of Cuban                                    society</a:t>
            </a:r>
            <a:r>
              <a:rPr lang="en-US" sz="3200" b="1" dirty="0"/>
              <a:t>.</a:t>
            </a:r>
          </a:p>
        </p:txBody>
      </p:sp>
    </p:spTree>
    <p:extLst>
      <p:ext uri="{BB962C8B-B14F-4D97-AF65-F5344CB8AC3E}">
        <p14:creationId xmlns:p14="http://schemas.microsoft.com/office/powerpoint/2010/main" val="14753610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320" y="559533"/>
            <a:ext cx="5481712" cy="5246907"/>
          </a:xfrm>
        </p:spPr>
        <p:txBody>
          <a:bodyPr>
            <a:noAutofit/>
          </a:bodyPr>
          <a:lstStyle/>
          <a:p>
            <a:pPr marL="0" indent="0">
              <a:buNone/>
            </a:pPr>
            <a:r>
              <a:rPr lang="en-US" sz="3200" b="1" dirty="0"/>
              <a:t>As the rules against the open practice of religion </a:t>
            </a:r>
            <a:r>
              <a:rPr lang="en-US" sz="3200" b="1" dirty="0" smtClean="0"/>
              <a:t>in Cuba were relaxed in recent years, Enrique </a:t>
            </a:r>
            <a:r>
              <a:rPr lang="en-US" sz="3200" b="1" dirty="0" err="1" smtClean="0"/>
              <a:t>Cabreras</a:t>
            </a:r>
            <a:r>
              <a:rPr lang="en-US" sz="3200" b="1" dirty="0" smtClean="0"/>
              <a:t> learned </a:t>
            </a:r>
            <a:r>
              <a:rPr lang="en-US" sz="3200" b="1" dirty="0"/>
              <a:t>about the </a:t>
            </a:r>
            <a:r>
              <a:rPr lang="en-US" sz="3200" b="1" dirty="0">
                <a:solidFill>
                  <a:srgbClr val="0070C0"/>
                </a:solidFill>
              </a:rPr>
              <a:t>Missionary Childhood Association </a:t>
            </a:r>
            <a:r>
              <a:rPr lang="en-US" sz="3200" b="1" i="1" dirty="0">
                <a:solidFill>
                  <a:srgbClr val="0070C0"/>
                </a:solidFill>
              </a:rPr>
              <a:t>(MCA) </a:t>
            </a:r>
            <a:r>
              <a:rPr lang="en-US" sz="3200" b="1" dirty="0"/>
              <a:t>and decided to start it in the Diocese of </a:t>
            </a:r>
            <a:r>
              <a:rPr lang="en-US" sz="3200" b="1" dirty="0" smtClean="0"/>
              <a:t>Camaguey as a way to evangelize families. </a:t>
            </a:r>
          </a:p>
          <a:p>
            <a:pPr marL="0" indent="0">
              <a:buNone/>
            </a:pPr>
            <a:r>
              <a:rPr lang="en-US" sz="3200" b="1" dirty="0" smtClean="0"/>
              <a:t>MCA </a:t>
            </a:r>
            <a:r>
              <a:rPr lang="en-US" sz="3200" b="1" dirty="0"/>
              <a:t>is now </a:t>
            </a:r>
            <a:r>
              <a:rPr lang="en-US" sz="3200" b="1" dirty="0" smtClean="0"/>
              <a:t>present </a:t>
            </a:r>
            <a:r>
              <a:rPr lang="en-US" sz="3200" b="1" dirty="0"/>
              <a:t>in most Cuban dioceses</a:t>
            </a:r>
            <a:r>
              <a:rPr lang="en-US" sz="3200" b="1" dirty="0" smtClean="0"/>
              <a:t>.</a:t>
            </a:r>
          </a:p>
          <a:p>
            <a:pPr marL="0" indent="0">
              <a:buNone/>
            </a:pPr>
            <a:endParaRPr lang="en-US" sz="3200" dirty="0"/>
          </a:p>
        </p:txBody>
      </p:sp>
      <p:pic>
        <p:nvPicPr>
          <p:cNvPr id="4" name="Picture 3"/>
          <p:cNvPicPr>
            <a:picLocks noChangeAspect="1"/>
          </p:cNvPicPr>
          <p:nvPr/>
        </p:nvPicPr>
        <p:blipFill>
          <a:blip r:embed="rId3"/>
          <a:stretch>
            <a:fillRect/>
          </a:stretch>
        </p:blipFill>
        <p:spPr>
          <a:xfrm>
            <a:off x="5984020" y="715109"/>
            <a:ext cx="6207980" cy="4711698"/>
          </a:xfrm>
          <a:prstGeom prst="rect">
            <a:avLst/>
          </a:prstGeom>
        </p:spPr>
      </p:pic>
      <p:sp>
        <p:nvSpPr>
          <p:cNvPr id="5" name="TextBox 4"/>
          <p:cNvSpPr txBox="1"/>
          <p:nvPr/>
        </p:nvSpPr>
        <p:spPr>
          <a:xfrm>
            <a:off x="5709138" y="5575607"/>
            <a:ext cx="6482862" cy="461665"/>
          </a:xfrm>
          <a:prstGeom prst="rect">
            <a:avLst/>
          </a:prstGeom>
          <a:noFill/>
        </p:spPr>
        <p:txBody>
          <a:bodyPr wrap="square" rtlCol="0">
            <a:spAutoFit/>
          </a:bodyPr>
          <a:lstStyle/>
          <a:p>
            <a:r>
              <a:rPr lang="en-US" sz="2400" dirty="0" smtClean="0"/>
              <a:t>Cuba MCA World Mission Sunday 2016 celebration</a:t>
            </a:r>
            <a:endParaRPr lang="en-US" sz="2400" dirty="0"/>
          </a:p>
        </p:txBody>
      </p:sp>
    </p:spTree>
    <p:extLst>
      <p:ext uri="{BB962C8B-B14F-4D97-AF65-F5344CB8AC3E}">
        <p14:creationId xmlns:p14="http://schemas.microsoft.com/office/powerpoint/2010/main" val="111755455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 y="190451"/>
            <a:ext cx="12054840" cy="1325563"/>
          </a:xfrm>
        </p:spPr>
        <p:txBody>
          <a:bodyPr/>
          <a:lstStyle/>
          <a:p>
            <a:pPr algn="ctr"/>
            <a:r>
              <a:rPr lang="en-US" b="1" dirty="0" smtClean="0">
                <a:solidFill>
                  <a:srgbClr val="0070C0"/>
                </a:solidFill>
                <a:latin typeface="+mn-lt"/>
              </a:rPr>
              <a:t>During Lent 2017, MCA members in Cuba </a:t>
            </a:r>
            <a:br>
              <a:rPr lang="en-US" b="1" dirty="0" smtClean="0">
                <a:solidFill>
                  <a:srgbClr val="0070C0"/>
                </a:solidFill>
                <a:latin typeface="+mn-lt"/>
              </a:rPr>
            </a:br>
            <a:r>
              <a:rPr lang="en-US" b="1" dirty="0" smtClean="0">
                <a:solidFill>
                  <a:srgbClr val="0070C0"/>
                </a:solidFill>
                <a:latin typeface="+mn-lt"/>
              </a:rPr>
              <a:t>gathered to pray and to learn about Jesus</a:t>
            </a:r>
            <a:endParaRPr lang="en-US" b="1" dirty="0">
              <a:solidFill>
                <a:srgbClr val="0070C0"/>
              </a:solidFill>
              <a:latin typeface="+mn-lt"/>
            </a:endParaRP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b="12859"/>
          <a:stretch/>
        </p:blipFill>
        <p:spPr>
          <a:xfrm>
            <a:off x="1" y="2231179"/>
            <a:ext cx="6652658" cy="4368913"/>
          </a:xfr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r="30393" b="16449"/>
          <a:stretch/>
        </p:blipFill>
        <p:spPr>
          <a:xfrm>
            <a:off x="7177674" y="1498630"/>
            <a:ext cx="5014326" cy="4510925"/>
          </a:xfrm>
          <a:prstGeom prst="rect">
            <a:avLst/>
          </a:prstGeom>
        </p:spPr>
      </p:pic>
      <p:sp>
        <p:nvSpPr>
          <p:cNvPr id="6" name="TextBox 5"/>
          <p:cNvSpPr txBox="1"/>
          <p:nvPr/>
        </p:nvSpPr>
        <p:spPr>
          <a:xfrm>
            <a:off x="7075464" y="6098159"/>
            <a:ext cx="5116536" cy="523220"/>
          </a:xfrm>
          <a:prstGeom prst="rect">
            <a:avLst/>
          </a:prstGeom>
          <a:noFill/>
        </p:spPr>
        <p:txBody>
          <a:bodyPr wrap="square" rtlCol="0">
            <a:spAutoFit/>
          </a:bodyPr>
          <a:lstStyle/>
          <a:p>
            <a:r>
              <a:rPr lang="en-US" sz="2800" i="1" dirty="0" smtClean="0">
                <a:solidFill>
                  <a:srgbClr val="0070C0"/>
                </a:solidFill>
              </a:rPr>
              <a:t>Archdiocese of Camaguey, Cuba</a:t>
            </a:r>
            <a:endParaRPr lang="en-US" sz="2800" i="1" dirty="0">
              <a:solidFill>
                <a:srgbClr val="0070C0"/>
              </a:solidFill>
            </a:endParaRPr>
          </a:p>
        </p:txBody>
      </p:sp>
      <p:sp>
        <p:nvSpPr>
          <p:cNvPr id="7" name="TextBox 6"/>
          <p:cNvSpPr txBox="1"/>
          <p:nvPr/>
        </p:nvSpPr>
        <p:spPr>
          <a:xfrm>
            <a:off x="838200" y="6119446"/>
            <a:ext cx="5562600" cy="480646"/>
          </a:xfrm>
          <a:prstGeom prst="rect">
            <a:avLst/>
          </a:prstGeom>
          <a:noFill/>
        </p:spPr>
        <p:txBody>
          <a:bodyPr wrap="square" rtlCol="0">
            <a:spAutoFit/>
          </a:bodyPr>
          <a:lstStyle/>
          <a:p>
            <a:endParaRPr lang="en-US" dirty="0"/>
          </a:p>
        </p:txBody>
      </p:sp>
    </p:spTree>
    <p:extLst>
      <p:ext uri="{BB962C8B-B14F-4D97-AF65-F5344CB8AC3E}">
        <p14:creationId xmlns:p14="http://schemas.microsoft.com/office/powerpoint/2010/main" val="24162632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12122" y="0"/>
            <a:ext cx="8979877" cy="1325563"/>
          </a:xfrm>
        </p:spPr>
        <p:txBody>
          <a:bodyPr/>
          <a:lstStyle/>
          <a:p>
            <a:pPr algn="ctr"/>
            <a:r>
              <a:rPr lang="en-US" b="1" dirty="0" smtClean="0">
                <a:solidFill>
                  <a:srgbClr val="0070C0"/>
                </a:solidFill>
                <a:latin typeface="+mn-lt"/>
              </a:rPr>
              <a:t>How </a:t>
            </a:r>
            <a:r>
              <a:rPr lang="en-US" b="1" dirty="0">
                <a:solidFill>
                  <a:srgbClr val="0070C0"/>
                </a:solidFill>
                <a:latin typeface="+mn-lt"/>
              </a:rPr>
              <a:t>baseball brings the Gospel </a:t>
            </a:r>
            <a:br>
              <a:rPr lang="en-US" b="1" dirty="0">
                <a:solidFill>
                  <a:srgbClr val="0070C0"/>
                </a:solidFill>
                <a:latin typeface="+mn-lt"/>
              </a:rPr>
            </a:br>
            <a:r>
              <a:rPr lang="en-US" b="1" dirty="0">
                <a:solidFill>
                  <a:srgbClr val="0070C0"/>
                </a:solidFill>
                <a:latin typeface="+mn-lt"/>
              </a:rPr>
              <a:t>to the </a:t>
            </a:r>
            <a:r>
              <a:rPr lang="en-US" b="1" dirty="0" smtClean="0">
                <a:solidFill>
                  <a:srgbClr val="0070C0"/>
                </a:solidFill>
                <a:latin typeface="+mn-lt"/>
              </a:rPr>
              <a:t>neighborhoods of Cuba</a:t>
            </a:r>
            <a:endParaRPr lang="en-US" b="1" dirty="0">
              <a:solidFill>
                <a:srgbClr val="0070C0"/>
              </a:solidFill>
              <a:latin typeface="+mn-lt"/>
            </a:endParaRPr>
          </a:p>
        </p:txBody>
      </p:sp>
      <p:pic>
        <p:nvPicPr>
          <p:cNvPr id="4" name="Content Placeholder 3"/>
          <p:cNvPicPr>
            <a:picLocks noGrp="1" noChangeAspect="1"/>
          </p:cNvPicPr>
          <p:nvPr>
            <p:ph idx="1"/>
          </p:nvPr>
        </p:nvPicPr>
        <p:blipFill>
          <a:blip r:embed="rId2"/>
          <a:stretch>
            <a:fillRect/>
          </a:stretch>
        </p:blipFill>
        <p:spPr>
          <a:xfrm>
            <a:off x="1987638" y="1325563"/>
            <a:ext cx="8100801" cy="5399216"/>
          </a:xfrm>
          <a:prstGeom prst="rect">
            <a:avLst/>
          </a:prstGeom>
        </p:spPr>
      </p:pic>
      <p:pic>
        <p:nvPicPr>
          <p:cNvPr id="3" name="Picture 2"/>
          <p:cNvPicPr>
            <a:picLocks noChangeAspect="1"/>
          </p:cNvPicPr>
          <p:nvPr/>
        </p:nvPicPr>
        <p:blipFill rotWithShape="1">
          <a:blip r:embed="rId3"/>
          <a:srcRect r="33122"/>
          <a:stretch/>
        </p:blipFill>
        <p:spPr>
          <a:xfrm>
            <a:off x="14276" y="104949"/>
            <a:ext cx="3924678" cy="1059099"/>
          </a:xfrm>
          <a:prstGeom prst="rect">
            <a:avLst/>
          </a:prstGeom>
        </p:spPr>
      </p:pic>
    </p:spTree>
    <p:extLst>
      <p:ext uri="{BB962C8B-B14F-4D97-AF65-F5344CB8AC3E}">
        <p14:creationId xmlns:p14="http://schemas.microsoft.com/office/powerpoint/2010/main" val="14636244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7569" y="128954"/>
            <a:ext cx="11745351" cy="2324686"/>
          </a:xfrm>
        </p:spPr>
        <p:txBody>
          <a:bodyPr>
            <a:normAutofit/>
          </a:bodyPr>
          <a:lstStyle/>
          <a:p>
            <a:r>
              <a:rPr lang="en-US" b="1" dirty="0" smtClean="0">
                <a:solidFill>
                  <a:srgbClr val="0070C0"/>
                </a:solidFill>
                <a:latin typeface="+mn-lt"/>
              </a:rPr>
              <a:t>In May 2016, a group of MCA representatives and baseball coaches traveled from the U.S. to Cuba to offer some lessons in sport – and in faith</a:t>
            </a:r>
            <a:endParaRPr lang="en-US" b="1" dirty="0">
              <a:solidFill>
                <a:srgbClr val="0070C0"/>
              </a:solidFill>
              <a:latin typeface="+mn-lt"/>
            </a:endParaRPr>
          </a:p>
        </p:txBody>
      </p:sp>
      <p:pic>
        <p:nvPicPr>
          <p:cNvPr id="4" name="Picture 3"/>
          <p:cNvPicPr>
            <a:picLocks noChangeAspect="1"/>
          </p:cNvPicPr>
          <p:nvPr/>
        </p:nvPicPr>
        <p:blipFill rotWithShape="1">
          <a:blip r:embed="rId2"/>
          <a:srcRect l="6224" t="12815" r="7180" b="8683"/>
          <a:stretch/>
        </p:blipFill>
        <p:spPr>
          <a:xfrm>
            <a:off x="2280724" y="2242624"/>
            <a:ext cx="7559040" cy="4531248"/>
          </a:xfrm>
          <a:prstGeom prst="rect">
            <a:avLst/>
          </a:prstGeom>
        </p:spPr>
      </p:pic>
    </p:spTree>
    <p:extLst>
      <p:ext uri="{BB962C8B-B14F-4D97-AF65-F5344CB8AC3E}">
        <p14:creationId xmlns:p14="http://schemas.microsoft.com/office/powerpoint/2010/main" val="2970126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72708" y="102185"/>
            <a:ext cx="7995138" cy="1562494"/>
          </a:xfrm>
        </p:spPr>
        <p:txBody>
          <a:bodyPr>
            <a:normAutofit/>
          </a:bodyPr>
          <a:lstStyle/>
          <a:p>
            <a:r>
              <a:rPr lang="en-US" b="1" i="1" dirty="0" smtClean="0">
                <a:solidFill>
                  <a:srgbClr val="0070C0"/>
                </a:solidFill>
                <a:latin typeface="+mn-lt"/>
              </a:rPr>
              <a:t>On</a:t>
            </a:r>
            <a:r>
              <a:rPr lang="en-US" b="1" i="1" dirty="0" smtClean="0">
                <a:solidFill>
                  <a:srgbClr val="0070C0"/>
                </a:solidFill>
                <a:latin typeface="+mn-lt"/>
              </a:rPr>
              <a:t> the baseball field, Americans </a:t>
            </a:r>
            <a:r>
              <a:rPr lang="en-US" b="1" i="1" dirty="0" smtClean="0">
                <a:solidFill>
                  <a:srgbClr val="0070C0"/>
                </a:solidFill>
                <a:latin typeface="+mn-lt"/>
              </a:rPr>
              <a:t>and Cubans prayed together . . .</a:t>
            </a:r>
            <a:endParaRPr lang="en-US" b="1" i="1" dirty="0">
              <a:solidFill>
                <a:srgbClr val="0070C0"/>
              </a:solidFill>
              <a:latin typeface="+mn-lt"/>
            </a:endParaRPr>
          </a:p>
        </p:txBody>
      </p:sp>
      <p:pic>
        <p:nvPicPr>
          <p:cNvPr id="4" name="Content Placeholder 3"/>
          <p:cNvPicPr>
            <a:picLocks noGrp="1" noChangeAspect="1"/>
          </p:cNvPicPr>
          <p:nvPr>
            <p:ph idx="1"/>
          </p:nvPr>
        </p:nvPicPr>
        <p:blipFill>
          <a:blip r:embed="rId2"/>
          <a:stretch>
            <a:fillRect/>
          </a:stretch>
        </p:blipFill>
        <p:spPr>
          <a:xfrm>
            <a:off x="4916142" y="2057083"/>
            <a:ext cx="7135181" cy="4800917"/>
          </a:xfrm>
          <a:prstGeom prst="rect">
            <a:avLst/>
          </a:prstGeom>
        </p:spPr>
      </p:pic>
      <p:pic>
        <p:nvPicPr>
          <p:cNvPr id="5" name="Picture 4"/>
          <p:cNvPicPr>
            <a:picLocks noChangeAspect="1"/>
          </p:cNvPicPr>
          <p:nvPr/>
        </p:nvPicPr>
        <p:blipFill>
          <a:blip r:embed="rId3"/>
          <a:stretch>
            <a:fillRect/>
          </a:stretch>
        </p:blipFill>
        <p:spPr>
          <a:xfrm>
            <a:off x="-1" y="0"/>
            <a:ext cx="4079631" cy="4065010"/>
          </a:xfrm>
          <a:prstGeom prst="rect">
            <a:avLst/>
          </a:prstGeom>
        </p:spPr>
      </p:pic>
    </p:spTree>
    <p:extLst>
      <p:ext uri="{BB962C8B-B14F-4D97-AF65-F5344CB8AC3E}">
        <p14:creationId xmlns:p14="http://schemas.microsoft.com/office/powerpoint/2010/main" val="9583083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04929" y="152409"/>
            <a:ext cx="6446338" cy="1107690"/>
          </a:xfrm>
        </p:spPr>
        <p:txBody>
          <a:bodyPr>
            <a:noAutofit/>
          </a:bodyPr>
          <a:lstStyle/>
          <a:p>
            <a:r>
              <a:rPr lang="en-US" sz="5400" b="1" i="1" dirty="0" smtClean="0">
                <a:solidFill>
                  <a:srgbClr val="0070C0"/>
                </a:solidFill>
                <a:latin typeface="+mn-lt"/>
              </a:rPr>
              <a:t>and played together</a:t>
            </a:r>
            <a:endParaRPr lang="en-US" sz="5400" b="1" i="1" dirty="0">
              <a:solidFill>
                <a:srgbClr val="0070C0"/>
              </a:solidFill>
              <a:latin typeface="+mn-lt"/>
            </a:endParaRPr>
          </a:p>
        </p:txBody>
      </p:sp>
      <p:pic>
        <p:nvPicPr>
          <p:cNvPr id="5" name="Picture 4"/>
          <p:cNvPicPr>
            <a:picLocks noChangeAspect="1"/>
          </p:cNvPicPr>
          <p:nvPr/>
        </p:nvPicPr>
        <p:blipFill>
          <a:blip r:embed="rId2"/>
          <a:stretch>
            <a:fillRect/>
          </a:stretch>
        </p:blipFill>
        <p:spPr>
          <a:xfrm>
            <a:off x="-36977" y="3670145"/>
            <a:ext cx="4504561" cy="3002307"/>
          </a:xfrm>
          <a:prstGeom prst="rect">
            <a:avLst/>
          </a:prstGeom>
        </p:spPr>
      </p:pic>
      <p:pic>
        <p:nvPicPr>
          <p:cNvPr id="6" name="Picture 5"/>
          <p:cNvPicPr>
            <a:picLocks noChangeAspect="1"/>
          </p:cNvPicPr>
          <p:nvPr/>
        </p:nvPicPr>
        <p:blipFill>
          <a:blip r:embed="rId3"/>
          <a:stretch>
            <a:fillRect/>
          </a:stretch>
        </p:blipFill>
        <p:spPr>
          <a:xfrm>
            <a:off x="0" y="257908"/>
            <a:ext cx="4467584" cy="2977662"/>
          </a:xfrm>
          <a:prstGeom prst="rect">
            <a:avLst/>
          </a:prstGeom>
        </p:spPr>
      </p:pic>
      <p:pic>
        <p:nvPicPr>
          <p:cNvPr id="7" name="Picture 6"/>
          <p:cNvPicPr>
            <a:picLocks noChangeAspect="1"/>
          </p:cNvPicPr>
          <p:nvPr/>
        </p:nvPicPr>
        <p:blipFill rotWithShape="1">
          <a:blip r:embed="rId4"/>
          <a:srcRect t="10482" b="12919"/>
          <a:stretch/>
        </p:blipFill>
        <p:spPr>
          <a:xfrm>
            <a:off x="9033027" y="1366604"/>
            <a:ext cx="3153243" cy="3623852"/>
          </a:xfrm>
          <a:prstGeom prst="rect">
            <a:avLst/>
          </a:prstGeom>
        </p:spPr>
      </p:pic>
      <p:pic>
        <p:nvPicPr>
          <p:cNvPr id="9" name="Picture 8"/>
          <p:cNvPicPr>
            <a:picLocks noChangeAspect="1"/>
          </p:cNvPicPr>
          <p:nvPr/>
        </p:nvPicPr>
        <p:blipFill>
          <a:blip r:embed="rId5"/>
          <a:stretch>
            <a:fillRect/>
          </a:stretch>
        </p:blipFill>
        <p:spPr>
          <a:xfrm>
            <a:off x="4863070" y="1366604"/>
            <a:ext cx="3562460" cy="3562460"/>
          </a:xfrm>
          <a:prstGeom prst="rect">
            <a:avLst/>
          </a:prstGeom>
        </p:spPr>
      </p:pic>
      <p:pic>
        <p:nvPicPr>
          <p:cNvPr id="3" name="Picture 2"/>
          <p:cNvPicPr>
            <a:picLocks noChangeAspect="1"/>
          </p:cNvPicPr>
          <p:nvPr/>
        </p:nvPicPr>
        <p:blipFill rotWithShape="1">
          <a:blip r:embed="rId6"/>
          <a:srcRect t="39960" b="23978"/>
          <a:stretch/>
        </p:blipFill>
        <p:spPr>
          <a:xfrm>
            <a:off x="4863070" y="5096961"/>
            <a:ext cx="7330057" cy="1761039"/>
          </a:xfrm>
          <a:prstGeom prst="rect">
            <a:avLst/>
          </a:prstGeom>
        </p:spPr>
      </p:pic>
    </p:spTree>
    <p:extLst>
      <p:ext uri="{BB962C8B-B14F-4D97-AF65-F5344CB8AC3E}">
        <p14:creationId xmlns:p14="http://schemas.microsoft.com/office/powerpoint/2010/main" val="22469662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a:srcRect t="-1" b="9979"/>
          <a:stretch/>
        </p:blipFill>
        <p:spPr>
          <a:xfrm>
            <a:off x="0" y="0"/>
            <a:ext cx="12192000" cy="6827520"/>
          </a:xfrm>
          <a:prstGeom prst="rect">
            <a:avLst/>
          </a:prstGeom>
        </p:spPr>
      </p:pic>
    </p:spTree>
    <p:extLst>
      <p:ext uri="{BB962C8B-B14F-4D97-AF65-F5344CB8AC3E}">
        <p14:creationId xmlns:p14="http://schemas.microsoft.com/office/powerpoint/2010/main" val="214305520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1410</TotalTime>
  <Words>606</Words>
  <Application>Microsoft Office PowerPoint</Application>
  <PresentationFormat>Widescreen</PresentationFormat>
  <Paragraphs>41</Paragraphs>
  <Slides>18</Slides>
  <Notes>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Berlin Sans FB Demi</vt:lpstr>
      <vt:lpstr>Calibri</vt:lpstr>
      <vt:lpstr>Calibri Light</vt:lpstr>
      <vt:lpstr>Times New Roman</vt:lpstr>
      <vt:lpstr>Office Theme</vt:lpstr>
      <vt:lpstr>PowerPoint Presentation</vt:lpstr>
      <vt:lpstr>PowerPoint Presentation</vt:lpstr>
      <vt:lpstr>PowerPoint Presentation</vt:lpstr>
      <vt:lpstr>During Lent 2017, MCA members in Cuba  gathered to pray and to learn about Jesus</vt:lpstr>
      <vt:lpstr>How baseball brings the Gospel  to the neighborhoods of Cuba</vt:lpstr>
      <vt:lpstr>In May 2016, a group of MCA representatives and baseball coaches traveled from the U.S. to Cuba to offer some lessons in sport – and in faith</vt:lpstr>
      <vt:lpstr>On the baseball field, Americans and Cubans prayed together . . .</vt:lpstr>
      <vt:lpstr>and played together</vt:lpstr>
      <vt:lpstr>PowerPoint Presentation</vt:lpstr>
      <vt:lpstr>The hit of the day!</vt:lpstr>
      <vt:lpstr>PowerPoint Presentation</vt:lpstr>
      <vt:lpstr>The Story of the Extra Bat</vt:lpstr>
      <vt:lpstr>PowerPoint Presentation</vt:lpstr>
      <vt:lpstr>After the baseball clinic, Sister Bernadina, MCA Coordinator in the Diocese of Santa Clara, gathered the children for prayer and promised that she would return to the field the following week</vt:lpstr>
      <vt:lpstr>Missionary Children travel to MCA Congress in Cuba</vt:lpstr>
      <vt:lpstr>August 2016 MCA Congress in Cuba</vt:lpstr>
      <vt:lpstr>When Marilyn Santos, Director of Mission Education for the Pontifical Mission Societies in the United States (below left), attended the August 2016 MCA Congress in Cuba, she brought some World Mission Rosaries made by Missionary Children in the Archdiocese of Philadelphia!</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Heil, Maureen</dc:creator>
  <cp:lastModifiedBy>Maureen Rilling</cp:lastModifiedBy>
  <cp:revision>72</cp:revision>
  <dcterms:created xsi:type="dcterms:W3CDTF">2016-10-12T15:29:34Z</dcterms:created>
  <dcterms:modified xsi:type="dcterms:W3CDTF">2017-04-04T16:05:55Z</dcterms:modified>
</cp:coreProperties>
</file>